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2"/>
  </p:sldMasterIdLst>
  <p:notesMasterIdLst>
    <p:notesMasterId r:id="rId14"/>
  </p:notesMasterIdLst>
  <p:sldIdLst>
    <p:sldId id="295" r:id="rId3"/>
    <p:sldId id="352" r:id="rId4"/>
    <p:sldId id="351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</p:sldIdLst>
  <p:sldSz cx="12192000" cy="6858000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나눔스퀘어" panose="020B0600000101010101" pitchFamily="50" charset="-127"/>
      <p:regular r:id="rId16"/>
    </p:embeddedFont>
    <p:embeddedFont>
      <p:font typeface="나눔스퀘어 ExtraBold" panose="020B0600000101010101" pitchFamily="50" charset="-127"/>
      <p:bold r:id="rId17"/>
    </p:embeddedFont>
    <p:embeddedFont>
      <p:font typeface="나눔스퀘어_ac Bold" panose="020B0600000101010101" pitchFamily="50" charset="-127"/>
      <p:bold r:id="rId18"/>
    </p:embeddedFont>
    <p:embeddedFont>
      <p:font typeface="나눔스퀘어_ac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DFC9EF"/>
    <a:srgbClr val="C9A4E4"/>
    <a:srgbClr val="FFCC00"/>
    <a:srgbClr val="F2B48E"/>
    <a:srgbClr val="8CC0F0"/>
    <a:srgbClr val="EDBC93"/>
    <a:srgbClr val="AFD890"/>
    <a:srgbClr val="D9CCF0"/>
    <a:srgbClr val="EF9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1" autoAdjust="0"/>
    <p:restoredTop sz="97434" autoAdjust="0"/>
  </p:normalViewPr>
  <p:slideViewPr>
    <p:cSldViewPr snapToGrid="0">
      <p:cViewPr varScale="1">
        <p:scale>
          <a:sx n="126" d="100"/>
          <a:sy n="126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D8268-F824-4AB1-94B3-7415CE1ED606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43AB2-FCFF-4CC4-850F-D0D8D3134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11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3AB2-FCFF-4CC4-850F-D0D8D31342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52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3AB2-FCFF-4CC4-850F-D0D8D31342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41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43AB2-FCFF-4CC4-850F-D0D8D31342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2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A360E-E610-4248-A00B-19D201B5F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4AAC94-D5DA-4247-ACAD-E2BAA4A8E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6CA5C-F20C-4F7D-BE64-2A834432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654690-698F-492F-86FA-DC3D64D7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49FA3-C653-40FF-BA37-54E2EB35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8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CA696-EB0F-4558-87F8-2D70CC60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B6F707-4397-4AF1-96EF-204F82290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03995-D2CD-465E-BAF6-C0C01498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73CD4-8782-4FC0-B07D-6A9ACE8B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48714-EDFF-43D3-9990-2E7A3295B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8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67CE62-8BA4-4290-AA7F-76BD6BF4E0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D0E65B-4C59-472F-8C52-DB13321CE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B382B-B17D-4BC6-BBB1-2B41EE5F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2B6B3-FF70-4AA0-81B4-81FCEA94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D549D-22EE-49EA-9751-73409B108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4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994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72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857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88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44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38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07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E621C-F568-4852-9BF1-1E85C918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B9271-3AC4-424E-9275-EEF1BBD3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D77A8-E92B-441D-BA34-703487FD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1E79E-B2BC-409F-8C63-D1D759DD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2B3C6-40B1-432F-86F5-710E996A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31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501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940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6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9AEF7-D38D-4933-AE58-1813AF14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861CD2-DCE6-4E36-9FB9-F893180C9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5E6E0-A1E6-4CDF-BE73-95D1FABE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73DFC-6F8D-47B9-A9C2-0FB04E41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03C64D-40E8-46DA-BDED-729DBE96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9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A1113-AFAE-4712-A6DA-3E5C21B1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1B515-E657-4BC0-969B-F4E3135E9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222605-439C-4699-8519-8C407E5E0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EF0D82-8E07-4B75-823A-C8D74C2B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E25007-6CD7-4109-8D95-681981D6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228057-3FE0-4793-B5AA-9A38961D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2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06C34-4E51-4C76-9FE3-33BE64E0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162C7B-51F7-4F28-9ADA-CC429D55B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8EB3B3-D9F8-4B09-B479-8295EE34A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1EBD4E-4286-48C7-BBA6-3200B232D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5D27A-F6D5-4BA2-881D-0B5AA9B6D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265E6-B943-4809-8C8A-ABF86427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AC6F9F-DB55-4D41-A432-6E4EBCCC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D3657D-9271-4281-98D1-F8BC02E5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31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F28C1-B44D-490E-A532-E48E68C6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C7379D-3DB2-4BE8-8C25-964D8548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4FAA28-0832-4139-8384-41EE6E64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9C58D2-6F11-4E37-8332-04AC044D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53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2E003F-0179-4E82-A5E9-53506F03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A98D95-DE27-4CE9-A2A1-06A1E404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977B33-A895-4B9E-B238-94282F37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1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758B1-4D7D-4026-B1F5-BEF91413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6B442-1846-4B71-840E-71F43481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01C8BB-E499-4ECA-8BA8-0AF9915C3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DFDDC8-2E82-4A44-8BAE-6494D591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0A0710-14F0-46D2-B495-AEF408C6D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EACE13-6A21-4850-B2A6-CC7364C7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18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72839-5D05-4750-90EE-879D5229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2FD13B-EBA2-4079-99E1-328417B09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C70AF-D1F7-4D3A-828C-33630B789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BF561E-5C4D-42F9-AD93-8B7B7C1C0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DDC0A2-8355-4426-8572-4B7CF35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79521A-5A61-44EA-8BFF-E227983D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9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D7C697-BD77-4B99-9B85-18720D1A5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55506E-8C46-4F62-AD52-EE2451791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B581-E6BF-4994-90E1-80BAACF0C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DD47-25E6-4DB1-873F-AC7F3F0D0980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F4C810-D09C-4BB3-A3C5-FDF3C6CB6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39ABD-A902-44FC-BD5B-F7EB3A61C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AB7C6-D68C-49AB-B2FA-664ADD1B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6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79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pdf/1911.10677.pdf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14E267-D1DF-4687-87C9-7A6878D5E46E}"/>
              </a:ext>
            </a:extLst>
          </p:cNvPr>
          <p:cNvSpPr/>
          <p:nvPr/>
        </p:nvSpPr>
        <p:spPr>
          <a:xfrm>
            <a:off x="-6137" y="1581930"/>
            <a:ext cx="12192000" cy="1567398"/>
          </a:xfrm>
          <a:prstGeom prst="rect">
            <a:avLst/>
          </a:prstGeom>
          <a:solidFill>
            <a:schemeClr val="tx1">
              <a:lumMod val="65000"/>
              <a:lumOff val="3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616323" y="1778991"/>
            <a:ext cx="8947045" cy="117327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12700">
                  <a:noFill/>
                </a:ln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Autoregressive model &amp; Non-Autoregressive model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CDF23E-54E6-4AAE-BD5D-1FDB95ED218A}"/>
              </a:ext>
            </a:extLst>
          </p:cNvPr>
          <p:cNvSpPr/>
          <p:nvPr/>
        </p:nvSpPr>
        <p:spPr>
          <a:xfrm>
            <a:off x="5513131" y="5827308"/>
            <a:ext cx="1165704" cy="67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정영석</a:t>
            </a:r>
            <a:endParaRPr lang="en-US" altLang="ko-KR" sz="2800" dirty="0">
              <a:solidFill>
                <a:srgbClr val="59595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8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3">
            <a:extLst>
              <a:ext uri="{FF2B5EF4-FFF2-40B4-BE49-F238E27FC236}">
                <a16:creationId xmlns:a16="http://schemas.microsoft.com/office/drawing/2014/main" id="{9149F187-C6F8-4EF2-B045-5962D6976ECF}"/>
              </a:ext>
            </a:extLst>
          </p:cNvPr>
          <p:cNvSpPr/>
          <p:nvPr/>
        </p:nvSpPr>
        <p:spPr>
          <a:xfrm>
            <a:off x="97204" y="384465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CAA424C1-3CF0-4511-A36A-83051D4954A9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6C6C04-B8FF-47C2-8CEF-38809AEDBBB2}"/>
              </a:ext>
            </a:extLst>
          </p:cNvPr>
          <p:cNvSpPr/>
          <p:nvPr/>
        </p:nvSpPr>
        <p:spPr>
          <a:xfrm>
            <a:off x="3785126" y="217623"/>
            <a:ext cx="4621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 w="12700">
                  <a:noFill/>
                </a:ln>
                <a:solidFill>
                  <a:srgbClr val="FFCC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Non-Autoregressive model?</a:t>
            </a:r>
            <a:endParaRPr kumimoji="0" lang="en-US" altLang="ko-KR" sz="2400" b="0" i="0" u="none" strike="noStrike" kern="1200" cap="none" spc="0" normalizeH="0" baseline="0" noProof="0" dirty="0">
              <a:ln w="12700">
                <a:noFill/>
              </a:ln>
              <a:solidFill>
                <a:srgbClr val="FFCC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05C9B-55BA-4EEA-8891-5A3E63F200F7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Non-Autoregressive model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42217-6ED5-42D9-9608-5D64954A39A6}"/>
              </a:ext>
            </a:extLst>
          </p:cNvPr>
          <p:cNvSpPr txBox="1"/>
          <p:nvPr/>
        </p:nvSpPr>
        <p:spPr>
          <a:xfrm>
            <a:off x="1122628" y="2164710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Non-Autoregressive Transformer [ICLR 2018] (Positional Attention)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96B7AE3-170F-4F71-8B66-5D752A30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0" y="2727733"/>
            <a:ext cx="6034131" cy="3723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5DB1AB-0AB6-4B88-8B92-8EA032C0BCE4}"/>
                  </a:ext>
                </a:extLst>
              </p:cNvPr>
              <p:cNvSpPr txBox="1"/>
              <p:nvPr/>
            </p:nvSpPr>
            <p:spPr>
              <a:xfrm>
                <a:off x="6955737" y="3512421"/>
                <a:ext cx="4398063" cy="591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Attention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QK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model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ㆍ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5DB1AB-0AB6-4B88-8B92-8EA032C0B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737" y="3512421"/>
                <a:ext cx="4398063" cy="5918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91206C-25C6-42EB-BC3C-0662B26AB0EB}"/>
                  </a:ext>
                </a:extLst>
              </p:cNvPr>
              <p:cNvSpPr txBox="1"/>
              <p:nvPr/>
            </p:nvSpPr>
            <p:spPr>
              <a:xfrm>
                <a:off x="6955737" y="4271156"/>
                <a:ext cx="30198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positional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encoding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91206C-25C6-42EB-BC3C-0662B26AB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737" y="4271156"/>
                <a:ext cx="301986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196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3">
            <a:extLst>
              <a:ext uri="{FF2B5EF4-FFF2-40B4-BE49-F238E27FC236}">
                <a16:creationId xmlns:a16="http://schemas.microsoft.com/office/drawing/2014/main" id="{29450D7F-3670-4D52-B294-A16ED6EE478E}"/>
              </a:ext>
            </a:extLst>
          </p:cNvPr>
          <p:cNvSpPr/>
          <p:nvPr/>
        </p:nvSpPr>
        <p:spPr>
          <a:xfrm>
            <a:off x="97204" y="384465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11187E36-877E-4FDD-A415-D24070663A60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67769F-AD22-4D17-A58A-8A3C1000DDB4}"/>
              </a:ext>
            </a:extLst>
          </p:cNvPr>
          <p:cNvSpPr/>
          <p:nvPr/>
        </p:nvSpPr>
        <p:spPr>
          <a:xfrm>
            <a:off x="3785126" y="217623"/>
            <a:ext cx="4621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 w="12700">
                  <a:noFill/>
                </a:ln>
                <a:solidFill>
                  <a:srgbClr val="FFCC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Non-Autoregressive model?</a:t>
            </a:r>
            <a:endParaRPr kumimoji="0" lang="en-US" altLang="ko-KR" sz="2400" b="0" i="0" u="none" strike="noStrike" kern="1200" cap="none" spc="0" normalizeH="0" baseline="0" noProof="0" dirty="0">
              <a:ln w="12700">
                <a:noFill/>
              </a:ln>
              <a:solidFill>
                <a:srgbClr val="FFCC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1B6E2-C966-46FB-B7CB-800A1B406F41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Non-Autoregressive model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AB45A-B0F7-407C-B4DA-5032AEA5B973}"/>
              </a:ext>
            </a:extLst>
          </p:cNvPr>
          <p:cNvSpPr txBox="1"/>
          <p:nvPr/>
        </p:nvSpPr>
        <p:spPr>
          <a:xfrm>
            <a:off x="1122628" y="2164710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2"/>
              </a:rPr>
              <a:t>PNAT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(Position Predictor)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66E2C3-51DF-46C6-999A-B7DC32269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" t="2454" r="3231"/>
          <a:stretch/>
        </p:blipFill>
        <p:spPr>
          <a:xfrm>
            <a:off x="1703070" y="2496664"/>
            <a:ext cx="3200400" cy="39768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C2C17A-CDB5-452E-BD7D-4E454325F406}"/>
              </a:ext>
            </a:extLst>
          </p:cNvPr>
          <p:cNvSpPr txBox="1"/>
          <p:nvPr/>
        </p:nvSpPr>
        <p:spPr>
          <a:xfrm>
            <a:off x="5667745" y="3072674"/>
            <a:ext cx="289630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Bridge(Length Predictor)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831A3-BF5D-4A97-82C4-9E7ECC7CC06D}"/>
              </a:ext>
            </a:extLst>
          </p:cNvPr>
          <p:cNvSpPr txBox="1"/>
          <p:nvPr/>
        </p:nvSpPr>
        <p:spPr>
          <a:xfrm>
            <a:off x="6203616" y="3544723"/>
            <a:ext cx="529657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Sentence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Target Sentence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상대적 거리를 예측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[-20, 20]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286F8-B93E-48F0-9B17-CDCBC4500BB4}"/>
              </a:ext>
            </a:extLst>
          </p:cNvPr>
          <p:cNvSpPr txBox="1"/>
          <p:nvPr/>
        </p:nvSpPr>
        <p:spPr>
          <a:xfrm>
            <a:off x="5667745" y="4319715"/>
            <a:ext cx="225189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Position Predictor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AEB8B-0748-4669-A6AB-16ED766BC69B}"/>
              </a:ext>
            </a:extLst>
          </p:cNvPr>
          <p:cNvSpPr txBox="1"/>
          <p:nvPr/>
        </p:nvSpPr>
        <p:spPr>
          <a:xfrm>
            <a:off x="6203616" y="4786464"/>
            <a:ext cx="5616922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Sentence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단어를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target sentence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해당하는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mapping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역할을 수행함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66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218AA90-A360-482C-8419-3E2771C83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모서리가 둥근 직사각형 33">
            <a:extLst>
              <a:ext uri="{FF2B5EF4-FFF2-40B4-BE49-F238E27FC236}">
                <a16:creationId xmlns:a16="http://schemas.microsoft.com/office/drawing/2014/main" id="{CA02D13C-EB27-4B8F-8F5B-4751CD7C1CE0}"/>
              </a:ext>
            </a:extLst>
          </p:cNvPr>
          <p:cNvSpPr/>
          <p:nvPr/>
        </p:nvSpPr>
        <p:spPr>
          <a:xfrm>
            <a:off x="219512" y="392855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최근 미세먼지 수치가 급격히 상승함에 따라 이에 대한 관심도가 굉장히 높아지고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미세먼지는 호흡기 및 심혈관계 질환의 발생과 관련이 있으며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사망률도 증가시키는 것으로 보고되고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그러나 현대인의 삶에서 미세먼지에 대한 노출은 불가피한 상황이다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기상 데이터를 통해 다음 날의 미세먼지 농도를 예측한다면 이에 대한 노출을 최소화하고 예방할 수 있을 것이라 생각한다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기존의 미세먼지 예측 모델은 농도 수치가 아닌 범위에 따라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좋음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‘, 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보통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’, 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본 프로젝트는 실제 기상 데이터를 이용하여 알고리즘을 통한 미세먼지 수치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(PM 10)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을 예측하고자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FB4AAD17-4E23-4BA4-BEC9-04A4901CC836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3414D9-020A-4730-A0AA-7072BAEF66F7}"/>
              </a:ext>
            </a:extLst>
          </p:cNvPr>
          <p:cNvSpPr/>
          <p:nvPr/>
        </p:nvSpPr>
        <p:spPr>
          <a:xfrm>
            <a:off x="5633382" y="217623"/>
            <a:ext cx="925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 w="12700"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DB2C0-ADD0-42AB-B14C-23BE56BE46B1}"/>
              </a:ext>
            </a:extLst>
          </p:cNvPr>
          <p:cNvSpPr txBox="1"/>
          <p:nvPr/>
        </p:nvSpPr>
        <p:spPr>
          <a:xfrm>
            <a:off x="1122629" y="2164710"/>
            <a:ext cx="744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Sequence to Sequence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71378-D7D8-479C-AEC7-CCEADBA8F49F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</a:t>
            </a:r>
            <a:r>
              <a:rPr lang="ko-KR" altLang="en-US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2F11BB-6E4E-4451-99CB-7D1EF42A7007}"/>
              </a:ext>
            </a:extLst>
          </p:cNvPr>
          <p:cNvSpPr txBox="1"/>
          <p:nvPr/>
        </p:nvSpPr>
        <p:spPr>
          <a:xfrm>
            <a:off x="1721595" y="2608293"/>
            <a:ext cx="5054332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Machine Translation 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 기반 기계 번역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Automatic Speech Recognition 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 to Speech Synthesis 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음성 생성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(?))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OCR (Optical Character Recognition)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37DAC9-F674-4651-A45E-C12343697C21}"/>
              </a:ext>
            </a:extLst>
          </p:cNvPr>
          <p:cNvSpPr txBox="1"/>
          <p:nvPr/>
        </p:nvSpPr>
        <p:spPr>
          <a:xfrm>
            <a:off x="1119692" y="4159515"/>
            <a:ext cx="744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Sequence data processing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07C16F-406D-4DC8-B006-4A94D1239C60}"/>
              </a:ext>
            </a:extLst>
          </p:cNvPr>
          <p:cNvSpPr txBox="1"/>
          <p:nvPr/>
        </p:nvSpPr>
        <p:spPr>
          <a:xfrm>
            <a:off x="1721595" y="4586199"/>
            <a:ext cx="3272691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Language Model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RNN based model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Text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8147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72F32-23F6-43D9-B179-F1784DE89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모서리가 둥근 직사각형 33">
            <a:extLst>
              <a:ext uri="{FF2B5EF4-FFF2-40B4-BE49-F238E27FC236}">
                <a16:creationId xmlns:a16="http://schemas.microsoft.com/office/drawing/2014/main" id="{98F785F7-3C78-4ECE-A645-BA7842734AB4}"/>
              </a:ext>
            </a:extLst>
          </p:cNvPr>
          <p:cNvSpPr/>
          <p:nvPr/>
        </p:nvSpPr>
        <p:spPr>
          <a:xfrm>
            <a:off x="219512" y="392855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최근 미세먼지 수치가 급격히 상승함에 따라 이에 대한 관심도가 굉장히 높아지고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미세먼지는 호흡기 및 심혈관계 질환의 발생과 관련이 있으며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사망률도 증가시키는 것으로 보고되고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그러나 현대인의 삶에서 미세먼지에 대한 노출은 불가피한 상황이다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기상 데이터를 통해 다음 날의 미세먼지 농도를 예측한다면 이에 대한 노출을 최소화하고 예방할 수 있을 것이라 생각한다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기존의 미세먼지 예측 모델은 농도 수치가 아닌 범위에 따라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좋음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‘, 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보통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’, 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본 프로젝트는 실제 기상 데이터를 이용하여 알고리즘을 통한 미세먼지 수치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(PM 10)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을 예측하고자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7E49B353-F9EA-43CA-A7C5-0FEC6CBA7C0D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2A25B7-A7DD-4BEC-B71A-1D51C3DBED03}"/>
              </a:ext>
            </a:extLst>
          </p:cNvPr>
          <p:cNvSpPr/>
          <p:nvPr/>
        </p:nvSpPr>
        <p:spPr>
          <a:xfrm>
            <a:off x="4173848" y="217623"/>
            <a:ext cx="3844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 w="12700"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Autoregressive model?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7F6D62-D3DB-4074-8D13-BBB30F036ABA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 Regressive model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1F887B-5450-4064-A0D8-09BF0C8B5738}"/>
              </a:ext>
            </a:extLst>
          </p:cNvPr>
          <p:cNvSpPr txBox="1"/>
          <p:nvPr/>
        </p:nvSpPr>
        <p:spPr>
          <a:xfrm>
            <a:off x="1122629" y="2164710"/>
            <a:ext cx="993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시점의 결과를 통해 과거의 결과를 예측하는 모델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(Transformer, LAS,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Tacotron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60C350-3D80-4FE7-BDB9-E3D11BFC0B2C}"/>
                  </a:ext>
                </a:extLst>
              </p:cNvPr>
              <p:cNvSpPr txBox="1"/>
              <p:nvPr/>
            </p:nvSpPr>
            <p:spPr>
              <a:xfrm>
                <a:off x="3935723" y="2566084"/>
                <a:ext cx="3636651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ko-KR" altLang="en-US" sz="2400" dirty="0"/>
                      <m:t>∗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nary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60C350-3D80-4FE7-BDB9-E3D11BFC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3" y="2566084"/>
                <a:ext cx="3636651" cy="475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ttention Is All You Need">
            <a:extLst>
              <a:ext uri="{FF2B5EF4-FFF2-40B4-BE49-F238E27FC236}">
                <a16:creationId xmlns:a16="http://schemas.microsoft.com/office/drawing/2014/main" id="{99771C36-9142-4B3D-B065-E2A94B2F3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004" y="3205907"/>
            <a:ext cx="4510087" cy="32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8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2F3B56A-A036-4DD4-8689-7EC90A4CB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모서리가 둥근 직사각형 33">
            <a:extLst>
              <a:ext uri="{FF2B5EF4-FFF2-40B4-BE49-F238E27FC236}">
                <a16:creationId xmlns:a16="http://schemas.microsoft.com/office/drawing/2014/main" id="{24F200DC-D119-401E-A361-0B2D547F0EBC}"/>
              </a:ext>
            </a:extLst>
          </p:cNvPr>
          <p:cNvSpPr/>
          <p:nvPr/>
        </p:nvSpPr>
        <p:spPr>
          <a:xfrm>
            <a:off x="219512" y="414256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최근 미세먼지 수치가 급격히 상승함에 따라 이에 대한 관심도가 굉장히 높아지고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미세먼지는 호흡기 및 심혈관계 질환의 발생과 관련이 있으며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사망률도 증가시키는 것으로 보고되고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그러나 현대인의 삶에서 미세먼지에 대한 노출은 불가피한 상황이다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기상 데이터를 통해 다음 날의 미세먼지 농도를 예측한다면 이에 대한 노출을 최소화하고 예방할 수 있을 것이라 생각한다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기존의 미세먼지 예측 모델은 농도 수치가 아닌 범위에 따라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좋음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‘, 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보통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’, 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본 프로젝트는 실제 기상 데이터를 이용하여 알고리즘을 통한 미세먼지 수치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(PM 10)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을 예측하고자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CC1E8E5F-4852-4531-921B-160799778B11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77EAE2-7E7F-4E84-AB1D-923B49B6715F}"/>
              </a:ext>
            </a:extLst>
          </p:cNvPr>
          <p:cNvSpPr/>
          <p:nvPr/>
        </p:nvSpPr>
        <p:spPr>
          <a:xfrm>
            <a:off x="4173848" y="217623"/>
            <a:ext cx="3844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 w="12700"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Autoregressive model?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2A32D-17CB-4D88-80FF-381A413EB93B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Autoregressive model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4C7A-095C-41A3-A02D-AC3860B0A015}"/>
              </a:ext>
            </a:extLst>
          </p:cNvPr>
          <p:cNvSpPr txBox="1"/>
          <p:nvPr/>
        </p:nvSpPr>
        <p:spPr>
          <a:xfrm>
            <a:off x="1122629" y="2164710"/>
            <a:ext cx="993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Autoregressive model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장ㆍ단점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7A2CF-3E15-4E14-884C-13D8B098CB2A}"/>
              </a:ext>
            </a:extLst>
          </p:cNvPr>
          <p:cNvSpPr txBox="1"/>
          <p:nvPr/>
        </p:nvSpPr>
        <p:spPr>
          <a:xfrm>
            <a:off x="1721595" y="2608293"/>
            <a:ext cx="902811" cy="1811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8AC8C-35E2-44B5-BE06-B6ABEF3C4929}"/>
              </a:ext>
            </a:extLst>
          </p:cNvPr>
          <p:cNvSpPr txBox="1"/>
          <p:nvPr/>
        </p:nvSpPr>
        <p:spPr>
          <a:xfrm>
            <a:off x="2093491" y="3094668"/>
            <a:ext cx="498085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데이터를 참고해 결과를 생성하는 만큼 정확도 ↑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 자연스러운 결과를 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2618D-8999-4181-BC9D-D97A364E3494}"/>
              </a:ext>
            </a:extLst>
          </p:cNvPr>
          <p:cNvSpPr txBox="1"/>
          <p:nvPr/>
        </p:nvSpPr>
        <p:spPr>
          <a:xfrm>
            <a:off x="2093490" y="4427709"/>
            <a:ext cx="700076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병렬적으로 결과를 생성하지 못해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추론ㆍ학습에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필요한 많은 시간이 필요함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이전의 결과에 의존해 결과를 생성하므로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Missing word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문제점을 보임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97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33">
            <a:extLst>
              <a:ext uri="{FF2B5EF4-FFF2-40B4-BE49-F238E27FC236}">
                <a16:creationId xmlns:a16="http://schemas.microsoft.com/office/drawing/2014/main" id="{03D49D6D-30B6-4EEC-BC9A-6685DBB73F9B}"/>
              </a:ext>
            </a:extLst>
          </p:cNvPr>
          <p:cNvSpPr/>
          <p:nvPr/>
        </p:nvSpPr>
        <p:spPr>
          <a:xfrm>
            <a:off x="219512" y="414256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2050" name="Picture 2" descr="FastSpeech: New text-to-speech model improves on speed, accuracy, and controllability">
            <a:extLst>
              <a:ext uri="{FF2B5EF4-FFF2-40B4-BE49-F238E27FC236}">
                <a16:creationId xmlns:a16="http://schemas.microsoft.com/office/drawing/2014/main" id="{6C60D71B-D9FA-43A3-8BF3-0C592F2CCA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09" y="2885005"/>
            <a:ext cx="6707961" cy="377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B47108D5-2226-4C1A-8E71-1B9A1BEE5604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E40A4E-7220-4C08-AA41-7BED5750564E}"/>
              </a:ext>
            </a:extLst>
          </p:cNvPr>
          <p:cNvSpPr/>
          <p:nvPr/>
        </p:nvSpPr>
        <p:spPr>
          <a:xfrm>
            <a:off x="3785126" y="217623"/>
            <a:ext cx="4621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 w="12700">
                  <a:noFill/>
                </a:ln>
                <a:solidFill>
                  <a:srgbClr val="FFCC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Non-Autoregressive model?</a:t>
            </a:r>
            <a:endParaRPr kumimoji="0" lang="en-US" altLang="ko-KR" sz="2400" b="0" i="0" u="none" strike="noStrike" kern="1200" cap="none" spc="0" normalizeH="0" baseline="0" noProof="0" dirty="0">
              <a:ln w="12700">
                <a:noFill/>
              </a:ln>
              <a:solidFill>
                <a:srgbClr val="FFCC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A4720-F008-4364-B3B0-7A703DCE23AC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Non-Autoregressive model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5D2C-418F-41B5-8997-9679F47D7002}"/>
              </a:ext>
            </a:extLst>
          </p:cNvPr>
          <p:cNvSpPr txBox="1"/>
          <p:nvPr/>
        </p:nvSpPr>
        <p:spPr>
          <a:xfrm>
            <a:off x="1122628" y="2164710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 시점의 결과를 고려하지 않고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 시점의 결과를 한번에 만드는 모델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(PNAT, </a:t>
            </a: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Fastspeech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CTC LOSS…)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6A6E63-1BB5-4CD4-81AC-CF595B41DD01}"/>
                  </a:ext>
                </a:extLst>
              </p:cNvPr>
              <p:cNvSpPr txBox="1"/>
              <p:nvPr/>
            </p:nvSpPr>
            <p:spPr>
              <a:xfrm>
                <a:off x="4277671" y="2647279"/>
                <a:ext cx="3636651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ko-KR" altLang="en-US" sz="2400" dirty="0"/>
                      <m:t>∗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nary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400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6A6E63-1BB5-4CD4-81AC-CF595B41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671" y="2647279"/>
                <a:ext cx="3636651" cy="475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9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3">
            <a:extLst>
              <a:ext uri="{FF2B5EF4-FFF2-40B4-BE49-F238E27FC236}">
                <a16:creationId xmlns:a16="http://schemas.microsoft.com/office/drawing/2014/main" id="{444395C2-342A-40EB-BCA3-F7DECFF3FDF6}"/>
              </a:ext>
            </a:extLst>
          </p:cNvPr>
          <p:cNvSpPr/>
          <p:nvPr/>
        </p:nvSpPr>
        <p:spPr>
          <a:xfrm>
            <a:off x="219512" y="414256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90D9B39E-8E9D-4907-801E-B604B553BB7D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74B382-E532-4571-84A4-BA5B23CB2DCB}"/>
              </a:ext>
            </a:extLst>
          </p:cNvPr>
          <p:cNvSpPr/>
          <p:nvPr/>
        </p:nvSpPr>
        <p:spPr>
          <a:xfrm>
            <a:off x="3785126" y="217623"/>
            <a:ext cx="4621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 w="12700">
                  <a:noFill/>
                </a:ln>
                <a:solidFill>
                  <a:srgbClr val="FFCC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Non-Autoregressive model?</a:t>
            </a:r>
            <a:endParaRPr kumimoji="0" lang="en-US" altLang="ko-KR" sz="2400" b="0" i="0" u="none" strike="noStrike" kern="1200" cap="none" spc="0" normalizeH="0" baseline="0" noProof="0" dirty="0">
              <a:ln w="12700">
                <a:noFill/>
              </a:ln>
              <a:solidFill>
                <a:srgbClr val="FFCC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16E57-1D94-42A9-BDF5-4F89E0558E9F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Non-Autoregressive model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23145C-4ED5-4419-AF07-8BB4CBD46E9D}"/>
              </a:ext>
            </a:extLst>
          </p:cNvPr>
          <p:cNvSpPr txBox="1"/>
          <p:nvPr/>
        </p:nvSpPr>
        <p:spPr>
          <a:xfrm>
            <a:off x="1122628" y="2164710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Non-Autoregressive model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장ㆍ단점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57F7E-FF22-4B68-8A34-63ED4246D643}"/>
              </a:ext>
            </a:extLst>
          </p:cNvPr>
          <p:cNvSpPr txBox="1"/>
          <p:nvPr/>
        </p:nvSpPr>
        <p:spPr>
          <a:xfrm>
            <a:off x="1721595" y="2608293"/>
            <a:ext cx="902811" cy="1811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E8B16-ED5B-424D-BD9B-6CC6D629DDFD}"/>
              </a:ext>
            </a:extLst>
          </p:cNvPr>
          <p:cNvSpPr txBox="1"/>
          <p:nvPr/>
        </p:nvSpPr>
        <p:spPr>
          <a:xfrm>
            <a:off x="2093491" y="3094668"/>
            <a:ext cx="633378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병렬적인 연산을 통해 결과를 생성해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추론ㆍ학습에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필요한 시간을 줄임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Missing word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문제가 적어진다는 것이 몇몇 실험을 통해 검증됨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563000-0F7C-4833-94D6-93E363F98FE0}"/>
              </a:ext>
            </a:extLst>
          </p:cNvPr>
          <p:cNvSpPr txBox="1"/>
          <p:nvPr/>
        </p:nvSpPr>
        <p:spPr>
          <a:xfrm>
            <a:off x="2093490" y="4427709"/>
            <a:ext cx="610923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생성된 결과물의 품질↓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sequence length, word order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조절할 장치가 필요함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6157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3">
            <a:extLst>
              <a:ext uri="{FF2B5EF4-FFF2-40B4-BE49-F238E27FC236}">
                <a16:creationId xmlns:a16="http://schemas.microsoft.com/office/drawing/2014/main" id="{94F90A1A-CA31-44B6-91CA-968E5C8FA853}"/>
              </a:ext>
            </a:extLst>
          </p:cNvPr>
          <p:cNvSpPr/>
          <p:nvPr/>
        </p:nvSpPr>
        <p:spPr>
          <a:xfrm>
            <a:off x="219512" y="414256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040E661E-059E-46DC-8437-34CF439338E6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509D87-B3D4-43B8-80D0-181244178DBE}"/>
              </a:ext>
            </a:extLst>
          </p:cNvPr>
          <p:cNvSpPr/>
          <p:nvPr/>
        </p:nvSpPr>
        <p:spPr>
          <a:xfrm>
            <a:off x="3785126" y="217623"/>
            <a:ext cx="4621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 w="12700">
                  <a:noFill/>
                </a:ln>
                <a:solidFill>
                  <a:srgbClr val="FFCC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Non-Autoregressive model?</a:t>
            </a:r>
            <a:endParaRPr kumimoji="0" lang="en-US" altLang="ko-KR" sz="2400" b="0" i="0" u="none" strike="noStrike" kern="1200" cap="none" spc="0" normalizeH="0" baseline="0" noProof="0" dirty="0">
              <a:ln w="12700">
                <a:noFill/>
              </a:ln>
              <a:solidFill>
                <a:srgbClr val="FFCC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626CB-B983-4992-AA69-49EAC7C491C8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Non-Autoregressive model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0E708-0FB9-4986-A40F-91860210A709}"/>
              </a:ext>
            </a:extLst>
          </p:cNvPr>
          <p:cNvSpPr txBox="1"/>
          <p:nvPr/>
        </p:nvSpPr>
        <p:spPr>
          <a:xfrm>
            <a:off x="1122628" y="2164710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CTC Loss (Speech Recognition)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633DE4-281B-4BAD-9058-ED8C57671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772423"/>
            <a:ext cx="3952005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244E46-8899-44EC-9DDF-BF4585C1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94" y="3392260"/>
            <a:ext cx="5868219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0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3">
            <a:extLst>
              <a:ext uri="{FF2B5EF4-FFF2-40B4-BE49-F238E27FC236}">
                <a16:creationId xmlns:a16="http://schemas.microsoft.com/office/drawing/2014/main" id="{5A736C7D-0C1D-49CA-910A-1219D55CCAE9}"/>
              </a:ext>
            </a:extLst>
          </p:cNvPr>
          <p:cNvSpPr/>
          <p:nvPr/>
        </p:nvSpPr>
        <p:spPr>
          <a:xfrm>
            <a:off x="173404" y="384466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3CE023EC-AFEF-47A3-90E6-1FEC9213A6CC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4387F8-0C3B-4708-A2C4-35192CFF1F51}"/>
              </a:ext>
            </a:extLst>
          </p:cNvPr>
          <p:cNvSpPr/>
          <p:nvPr/>
        </p:nvSpPr>
        <p:spPr>
          <a:xfrm>
            <a:off x="3785126" y="217623"/>
            <a:ext cx="4621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 w="12700">
                  <a:noFill/>
                </a:ln>
                <a:solidFill>
                  <a:srgbClr val="FFCC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Non-Autoregressive model?</a:t>
            </a:r>
            <a:endParaRPr kumimoji="0" lang="en-US" altLang="ko-KR" sz="2400" b="0" i="0" u="none" strike="noStrike" kern="1200" cap="none" spc="0" normalizeH="0" baseline="0" noProof="0" dirty="0">
              <a:ln w="12700">
                <a:noFill/>
              </a:ln>
              <a:solidFill>
                <a:srgbClr val="FFCC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D59F7-0623-4C93-9353-3D0909AA0D58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Non-Autoregressive model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6D8BEB-7933-424C-A455-7532F4666CD2}"/>
              </a:ext>
            </a:extLst>
          </p:cNvPr>
          <p:cNvSpPr txBox="1"/>
          <p:nvPr/>
        </p:nvSpPr>
        <p:spPr>
          <a:xfrm>
            <a:off x="1122628" y="2164710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Fastspeech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[NIPS 2019] (Length Predicter)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7766EF-F386-443D-AE2D-7FECE0DD8518}"/>
              </a:ext>
            </a:extLst>
          </p:cNvPr>
          <p:cNvGrpSpPr/>
          <p:nvPr/>
        </p:nvGrpSpPr>
        <p:grpSpPr>
          <a:xfrm>
            <a:off x="1292475" y="2692152"/>
            <a:ext cx="3998911" cy="3695476"/>
            <a:chOff x="1330575" y="2628652"/>
            <a:chExt cx="3998911" cy="369547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14BBBD-3BCE-424A-A333-68FA90DA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0575" y="2697943"/>
              <a:ext cx="2297371" cy="362618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F4DB7C7-0058-4A85-93E6-16EA2240B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5126" y="2628652"/>
              <a:ext cx="1544360" cy="362618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0CE1B48-BEFB-40FF-8B79-0861F48FAB93}"/>
              </a:ext>
            </a:extLst>
          </p:cNvPr>
          <p:cNvGrpSpPr/>
          <p:nvPr/>
        </p:nvGrpSpPr>
        <p:grpSpPr>
          <a:xfrm>
            <a:off x="7163468" y="2806939"/>
            <a:ext cx="2910840" cy="2952828"/>
            <a:chOff x="6743700" y="2973828"/>
            <a:chExt cx="2910840" cy="29528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4FFE5F-36B1-4442-AC03-2B91A1C13B4A}"/>
                </a:ext>
              </a:extLst>
            </p:cNvPr>
            <p:cNvSpPr txBox="1"/>
            <p:nvPr/>
          </p:nvSpPr>
          <p:spPr>
            <a:xfrm>
              <a:off x="6893276" y="5546627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H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B29942-AD68-4BD7-BE6E-31A086C77060}"/>
                </a:ext>
              </a:extLst>
            </p:cNvPr>
            <p:cNvSpPr txBox="1"/>
            <p:nvPr/>
          </p:nvSpPr>
          <p:spPr>
            <a:xfrm>
              <a:off x="7462561" y="5546627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12A7AD-66EB-46CE-8412-A97DE0DB7072}"/>
                </a:ext>
              </a:extLst>
            </p:cNvPr>
            <p:cNvSpPr txBox="1"/>
            <p:nvPr/>
          </p:nvSpPr>
          <p:spPr>
            <a:xfrm>
              <a:off x="8031876" y="5557324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C23C5F-C5D6-4A43-B03F-16671C100CA8}"/>
                </a:ext>
              </a:extLst>
            </p:cNvPr>
            <p:cNvSpPr txBox="1"/>
            <p:nvPr/>
          </p:nvSpPr>
          <p:spPr>
            <a:xfrm>
              <a:off x="8601101" y="5546627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F11EB3-6E8F-4E7A-9683-1B984C6AB7A0}"/>
                </a:ext>
              </a:extLst>
            </p:cNvPr>
            <p:cNvSpPr txBox="1"/>
            <p:nvPr/>
          </p:nvSpPr>
          <p:spPr>
            <a:xfrm>
              <a:off x="9167449" y="5538274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3201A44-DAD6-4EC2-AE57-23180BE0A5D1}"/>
                </a:ext>
              </a:extLst>
            </p:cNvPr>
            <p:cNvSpPr/>
            <p:nvPr/>
          </p:nvSpPr>
          <p:spPr>
            <a:xfrm>
              <a:off x="6743700" y="4175760"/>
              <a:ext cx="2910840" cy="59995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Duration Predictor</a:t>
              </a:r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73F6FE4-9D0F-4376-91AC-B346B79DAF5F}"/>
                </a:ext>
              </a:extLst>
            </p:cNvPr>
            <p:cNvCxnSpPr/>
            <p:nvPr/>
          </p:nvCxnSpPr>
          <p:spPr>
            <a:xfrm flipV="1">
              <a:off x="7063740" y="4775713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AC43303-A1F1-48BB-B4BA-D0486B5FD632}"/>
                </a:ext>
              </a:extLst>
            </p:cNvPr>
            <p:cNvCxnSpPr/>
            <p:nvPr/>
          </p:nvCxnSpPr>
          <p:spPr>
            <a:xfrm flipV="1">
              <a:off x="7603490" y="4775712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A62E23C-6C0F-4416-9D02-FFAC2EFC9A71}"/>
                </a:ext>
              </a:extLst>
            </p:cNvPr>
            <p:cNvCxnSpPr/>
            <p:nvPr/>
          </p:nvCxnSpPr>
          <p:spPr>
            <a:xfrm flipV="1">
              <a:off x="8146415" y="4777716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092A87D-4A1C-4ADB-9C63-E2BBFE9A0CFD}"/>
                </a:ext>
              </a:extLst>
            </p:cNvPr>
            <p:cNvCxnSpPr/>
            <p:nvPr/>
          </p:nvCxnSpPr>
          <p:spPr>
            <a:xfrm flipV="1">
              <a:off x="8716327" y="4780891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87A3497-BACB-4E01-8AE6-A95194A3AF57}"/>
                </a:ext>
              </a:extLst>
            </p:cNvPr>
            <p:cNvCxnSpPr/>
            <p:nvPr/>
          </p:nvCxnSpPr>
          <p:spPr>
            <a:xfrm flipV="1">
              <a:off x="9324603" y="4784066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70D2C6B-3875-4054-9D6F-AADE15779604}"/>
                </a:ext>
              </a:extLst>
            </p:cNvPr>
            <p:cNvCxnSpPr/>
            <p:nvPr/>
          </p:nvCxnSpPr>
          <p:spPr>
            <a:xfrm flipV="1">
              <a:off x="7075805" y="3411196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34C0FEA-C0D6-426E-82CA-F5A66CE8B24B}"/>
                </a:ext>
              </a:extLst>
            </p:cNvPr>
            <p:cNvCxnSpPr/>
            <p:nvPr/>
          </p:nvCxnSpPr>
          <p:spPr>
            <a:xfrm flipV="1">
              <a:off x="7615555" y="3411195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914D822-0298-426F-BFEA-DC1FE546AEBA}"/>
                </a:ext>
              </a:extLst>
            </p:cNvPr>
            <p:cNvCxnSpPr/>
            <p:nvPr/>
          </p:nvCxnSpPr>
          <p:spPr>
            <a:xfrm flipV="1">
              <a:off x="8158480" y="3413199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DB8701C-D564-4F7D-8F75-10C1B6C2CA63}"/>
                </a:ext>
              </a:extLst>
            </p:cNvPr>
            <p:cNvCxnSpPr/>
            <p:nvPr/>
          </p:nvCxnSpPr>
          <p:spPr>
            <a:xfrm flipV="1">
              <a:off x="8728392" y="3416374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F92A875-E605-45EE-B3CA-FA7BE15BB239}"/>
                </a:ext>
              </a:extLst>
            </p:cNvPr>
            <p:cNvCxnSpPr/>
            <p:nvPr/>
          </p:nvCxnSpPr>
          <p:spPr>
            <a:xfrm flipV="1">
              <a:off x="9336668" y="3419549"/>
              <a:ext cx="0" cy="7625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9A57D2A-7511-4A85-8D5A-F9BA4FEA0740}"/>
                </a:ext>
              </a:extLst>
            </p:cNvPr>
            <p:cNvSpPr txBox="1"/>
            <p:nvPr/>
          </p:nvSpPr>
          <p:spPr>
            <a:xfrm>
              <a:off x="6900616" y="2976044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7635C6-E660-4E39-81C4-6ABC6B91EDC2}"/>
                </a:ext>
              </a:extLst>
            </p:cNvPr>
            <p:cNvSpPr txBox="1"/>
            <p:nvPr/>
          </p:nvSpPr>
          <p:spPr>
            <a:xfrm>
              <a:off x="7469901" y="2976044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500AE0-2CCA-44C0-9903-E41AF8E13D23}"/>
                </a:ext>
              </a:extLst>
            </p:cNvPr>
            <p:cNvSpPr txBox="1"/>
            <p:nvPr/>
          </p:nvSpPr>
          <p:spPr>
            <a:xfrm>
              <a:off x="8039216" y="2986741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B46E1C-9BE5-4443-981E-AB576B0B01BA}"/>
                </a:ext>
              </a:extLst>
            </p:cNvPr>
            <p:cNvSpPr txBox="1"/>
            <p:nvPr/>
          </p:nvSpPr>
          <p:spPr>
            <a:xfrm>
              <a:off x="8608441" y="2976044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336F99-04F5-4DC6-92E8-1F95145B37F1}"/>
                </a:ext>
              </a:extLst>
            </p:cNvPr>
            <p:cNvSpPr txBox="1"/>
            <p:nvPr/>
          </p:nvSpPr>
          <p:spPr>
            <a:xfrm>
              <a:off x="9174789" y="2973828"/>
              <a:ext cx="3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55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3">
            <a:extLst>
              <a:ext uri="{FF2B5EF4-FFF2-40B4-BE49-F238E27FC236}">
                <a16:creationId xmlns:a16="http://schemas.microsoft.com/office/drawing/2014/main" id="{D4E5BB56-4C67-453E-92A1-4B613E2FBB4C}"/>
              </a:ext>
            </a:extLst>
          </p:cNvPr>
          <p:cNvSpPr/>
          <p:nvPr/>
        </p:nvSpPr>
        <p:spPr>
          <a:xfrm>
            <a:off x="173404" y="384466"/>
            <a:ext cx="11752971" cy="6255911"/>
          </a:xfrm>
          <a:prstGeom prst="roundRect">
            <a:avLst>
              <a:gd name="adj" fmla="val 27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모서리가 둥근 직사각형 1">
            <a:extLst>
              <a:ext uri="{FF2B5EF4-FFF2-40B4-BE49-F238E27FC236}">
                <a16:creationId xmlns:a16="http://schemas.microsoft.com/office/drawing/2014/main" id="{415664E0-DC3B-4387-8271-AE6A169C4E2E}"/>
              </a:ext>
            </a:extLst>
          </p:cNvPr>
          <p:cNvSpPr/>
          <p:nvPr/>
        </p:nvSpPr>
        <p:spPr>
          <a:xfrm>
            <a:off x="3627946" y="168335"/>
            <a:ext cx="4936105" cy="530837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 w="19050">
                <a:solidFill>
                  <a:srgbClr val="E7E6E6">
                    <a:lumMod val="7500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EB9CBE-A23C-4D9F-89C0-EA5B0B9ACD48}"/>
              </a:ext>
            </a:extLst>
          </p:cNvPr>
          <p:cNvSpPr/>
          <p:nvPr/>
        </p:nvSpPr>
        <p:spPr>
          <a:xfrm>
            <a:off x="3785126" y="217623"/>
            <a:ext cx="4621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 w="12700">
                  <a:noFill/>
                </a:ln>
                <a:solidFill>
                  <a:srgbClr val="FFCC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Non-Autoregressive model?</a:t>
            </a:r>
            <a:endParaRPr kumimoji="0" lang="en-US" altLang="ko-KR" sz="2400" b="0" i="0" u="none" strike="noStrike" kern="1200" cap="none" spc="0" normalizeH="0" baseline="0" noProof="0" dirty="0">
              <a:ln w="12700">
                <a:noFill/>
              </a:ln>
              <a:solidFill>
                <a:srgbClr val="FFCC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2F1F5-908F-4379-8F8D-F63A6A9D34A5}"/>
              </a:ext>
            </a:extLst>
          </p:cNvPr>
          <p:cNvSpPr txBox="1"/>
          <p:nvPr/>
        </p:nvSpPr>
        <p:spPr>
          <a:xfrm>
            <a:off x="745980" y="1185870"/>
            <a:ext cx="10607820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Non-Autoregressive model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377B9-E1AD-436B-84AA-21F7FF966292}"/>
              </a:ext>
            </a:extLst>
          </p:cNvPr>
          <p:cNvSpPr txBox="1"/>
          <p:nvPr/>
        </p:nvSpPr>
        <p:spPr>
          <a:xfrm>
            <a:off x="1122628" y="2164710"/>
            <a:ext cx="1051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Neural Machine Translation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2FB92-53D5-411A-B5DE-05C2C2CE7A9F}"/>
              </a:ext>
            </a:extLst>
          </p:cNvPr>
          <p:cNvSpPr txBox="1"/>
          <p:nvPr/>
        </p:nvSpPr>
        <p:spPr>
          <a:xfrm>
            <a:off x="1721595" y="2608293"/>
            <a:ext cx="436529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기계 번역에서 앞서 설명한 방법론이 어려운 이유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D0C2FB-2C04-4F6C-A344-FDB899F41262}"/>
              </a:ext>
            </a:extLst>
          </p:cNvPr>
          <p:cNvSpPr txBox="1"/>
          <p:nvPr/>
        </p:nvSpPr>
        <p:spPr>
          <a:xfrm>
            <a:off x="2093491" y="3086512"/>
            <a:ext cx="413446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언어에 따라 어순이 달라짐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단어의 개수가 반드시 병렬적으로 같지 않음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6D5CC16-0036-45C2-8636-C1BA03F3BEAA}"/>
              </a:ext>
            </a:extLst>
          </p:cNvPr>
          <p:cNvGrpSpPr/>
          <p:nvPr/>
        </p:nvGrpSpPr>
        <p:grpSpPr>
          <a:xfrm>
            <a:off x="2093491" y="4275901"/>
            <a:ext cx="4488153" cy="1655778"/>
            <a:chOff x="2468268" y="4016352"/>
            <a:chExt cx="4488153" cy="165577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7A5EB1-A360-4EBC-B425-37B701BC1255}"/>
                </a:ext>
              </a:extLst>
            </p:cNvPr>
            <p:cNvSpPr txBox="1"/>
            <p:nvPr/>
          </p:nvSpPr>
          <p:spPr>
            <a:xfrm>
              <a:off x="2468269" y="4159056"/>
              <a:ext cx="4488152" cy="426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most beautiful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bird, in the world, is parrot.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CE29D5-D375-4F9C-B380-EDCDA7C83F76}"/>
                </a:ext>
              </a:extLst>
            </p:cNvPr>
            <p:cNvSpPr txBox="1"/>
            <p:nvPr/>
          </p:nvSpPr>
          <p:spPr>
            <a:xfrm>
              <a:off x="2468268" y="5245988"/>
              <a:ext cx="3651962" cy="426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세상에서 가장 아름다운 새는 앵무새이다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9E266D9-3E90-4E50-9B94-9B89E0537FDD}"/>
                </a:ext>
              </a:extLst>
            </p:cNvPr>
            <p:cNvCxnSpPr/>
            <p:nvPr/>
          </p:nvCxnSpPr>
          <p:spPr>
            <a:xfrm>
              <a:off x="4492220" y="4516768"/>
              <a:ext cx="220125" cy="8530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CAC63967-C8D4-4331-B6D3-288CDC7D207A}"/>
                </a:ext>
              </a:extLst>
            </p:cNvPr>
            <p:cNvCxnSpPr>
              <a:cxnSpLocks/>
            </p:cNvCxnSpPr>
            <p:nvPr/>
          </p:nvCxnSpPr>
          <p:spPr>
            <a:xfrm>
              <a:off x="3904244" y="4550932"/>
              <a:ext cx="176803" cy="8311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6DB21F44-1B6B-4FEC-8950-E999FE526DEB}"/>
                </a:ext>
              </a:extLst>
            </p:cNvPr>
            <p:cNvCxnSpPr>
              <a:cxnSpLocks/>
            </p:cNvCxnSpPr>
            <p:nvPr/>
          </p:nvCxnSpPr>
          <p:spPr>
            <a:xfrm>
              <a:off x="3215040" y="4527713"/>
              <a:ext cx="278031" cy="8543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0D7CB7C7-C368-432D-A795-F89A94D218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8897" y="4550932"/>
              <a:ext cx="2706378" cy="8112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00B3A29-8643-4985-AEDD-44BECF561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6616" y="4527713"/>
              <a:ext cx="1159757" cy="8344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1C9603-AACF-4789-B5E6-A99D95EBABE2}"/>
                </a:ext>
              </a:extLst>
            </p:cNvPr>
            <p:cNvSpPr txBox="1"/>
            <p:nvPr/>
          </p:nvSpPr>
          <p:spPr>
            <a:xfrm>
              <a:off x="2624845" y="402399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16F4E3-7CF9-4E73-95A2-05E5936B029D}"/>
                </a:ext>
              </a:extLst>
            </p:cNvPr>
            <p:cNvSpPr txBox="1"/>
            <p:nvPr/>
          </p:nvSpPr>
          <p:spPr>
            <a:xfrm>
              <a:off x="4779526" y="401635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23B7E52-9FEA-4C3D-A48D-01C65B9C4E3D}"/>
                </a:ext>
              </a:extLst>
            </p:cNvPr>
            <p:cNvSpPr txBox="1"/>
            <p:nvPr/>
          </p:nvSpPr>
          <p:spPr>
            <a:xfrm>
              <a:off x="5020620" y="402399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76DBE70-B740-49A9-9DD4-4DF26C69C933}"/>
                </a:ext>
              </a:extLst>
            </p:cNvPr>
            <p:cNvSpPr txBox="1"/>
            <p:nvPr/>
          </p:nvSpPr>
          <p:spPr>
            <a:xfrm>
              <a:off x="5907863" y="402399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4227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8985</TotalTime>
  <Words>653</Words>
  <Application>Microsoft Office PowerPoint</Application>
  <PresentationFormat>와이드스크린</PresentationFormat>
  <Paragraphs>109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Wingdings</vt:lpstr>
      <vt:lpstr>나눔스퀘어_ac ExtraBold</vt:lpstr>
      <vt:lpstr>나눔스퀘어</vt:lpstr>
      <vt:lpstr>Arial</vt:lpstr>
      <vt:lpstr>배달의민족 도현</vt:lpstr>
      <vt:lpstr>맑은 고딕</vt:lpstr>
      <vt:lpstr>나눔스퀘어 ExtraBold</vt:lpstr>
      <vt:lpstr>나눔스퀘어_ac Bold</vt:lpstr>
      <vt:lpstr>Cambria Math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연희</dc:creator>
  <cp:lastModifiedBy>정영석</cp:lastModifiedBy>
  <cp:revision>487</cp:revision>
  <cp:lastPrinted>2020-09-15T09:32:09Z</cp:lastPrinted>
  <dcterms:created xsi:type="dcterms:W3CDTF">2020-05-29T05:23:52Z</dcterms:created>
  <dcterms:modified xsi:type="dcterms:W3CDTF">2021-01-18T12:59:14Z</dcterms:modified>
</cp:coreProperties>
</file>